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5" r:id="rId4"/>
    <p:sldId id="258" r:id="rId5"/>
    <p:sldId id="259" r:id="rId6"/>
    <p:sldId id="271" r:id="rId7"/>
    <p:sldId id="260" r:id="rId8"/>
    <p:sldId id="261" r:id="rId9"/>
    <p:sldId id="264" r:id="rId10"/>
    <p:sldId id="266" r:id="rId11"/>
    <p:sldId id="262" r:id="rId12"/>
    <p:sldId id="263" r:id="rId13"/>
    <p:sldId id="267" r:id="rId14"/>
    <p:sldId id="268" r:id="rId15"/>
    <p:sldId id="272" r:id="rId16"/>
    <p:sldId id="282" r:id="rId17"/>
    <p:sldId id="270" r:id="rId18"/>
    <p:sldId id="273" r:id="rId19"/>
    <p:sldId id="275" r:id="rId20"/>
    <p:sldId id="269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5" d="100"/>
          <a:sy n="155" d="100"/>
        </p:scale>
        <p:origin x="-400" y="-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76BFE-97ED-3B40-841C-5AA63A45F5E0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B95EB-2CEA-F446-8ED9-86795D00A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9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B95EB-2CEA-F446-8ED9-86795D00AB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B95EB-2CEA-F446-8ED9-86795D00AB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05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B95EB-2CEA-F446-8ED9-86795D00AB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70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B95EB-2CEA-F446-8ED9-86795D00AB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6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63334E-AECD-844D-A490-C4359BAC10D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B977C0-9BE7-DC49-87DC-2300CFE6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63334E-AECD-844D-A490-C4359BAC10D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B977C0-9BE7-DC49-87DC-2300CFE6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7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63334E-AECD-844D-A490-C4359BAC10D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B977C0-9BE7-DC49-87DC-2300CFE6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63334E-AECD-844D-A490-C4359BAC10D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B977C0-9BE7-DC49-87DC-2300CFE6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63334E-AECD-844D-A490-C4359BAC10D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B977C0-9BE7-DC49-87DC-2300CFE6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63334E-AECD-844D-A490-C4359BAC10D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B977C0-9BE7-DC49-87DC-2300CFE6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63334E-AECD-844D-A490-C4359BAC10D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B977C0-9BE7-DC49-87DC-2300CFE6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0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63334E-AECD-844D-A490-C4359BAC10D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B977C0-9BE7-DC49-87DC-2300CFE6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63334E-AECD-844D-A490-C4359BAC10D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B977C0-9BE7-DC49-87DC-2300CFE6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4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63334E-AECD-844D-A490-C4359BAC10D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B977C0-9BE7-DC49-87DC-2300CFE6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463334E-AECD-844D-A490-C4359BAC10D7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B977C0-9BE7-DC49-87DC-2300CFE6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5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4898"/>
            <a:ext cx="9201460" cy="538602"/>
          </a:xfrm>
          <a:prstGeom prst="rect">
            <a:avLst/>
          </a:prstGeom>
          <a:gradFill flip="none" rotWithShape="1">
            <a:gsLst>
              <a:gs pos="54000">
                <a:schemeClr val="accent6">
                  <a:lumMod val="75000"/>
                </a:schemeClr>
              </a:gs>
              <a:gs pos="9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939077" y="4696251"/>
            <a:ext cx="429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www.bhikkhuni.net</a:t>
            </a:r>
            <a:endParaRPr lang="en-US" sz="160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Alliance for Bhikkhunis logowh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5" y="4693570"/>
            <a:ext cx="1513840" cy="3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3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fade/>
      </p:transition>
    </mc:Choice>
    <mc:Fallback xmlns="">
      <p:transition xmlns:p14="http://schemas.microsoft.com/office/powerpoint/2010/main" spd="slow" advClick="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2017--ordination-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9" b="-2641"/>
          <a:stretch/>
        </p:blipFill>
        <p:spPr>
          <a:xfrm>
            <a:off x="0" y="-103829"/>
            <a:ext cx="9144000" cy="5383105"/>
          </a:xfrm>
          <a:prstGeom prst="rect">
            <a:avLst/>
          </a:prstGeom>
        </p:spPr>
      </p:pic>
      <p:pic>
        <p:nvPicPr>
          <p:cNvPr id="8" name="Picture 7" descr="Alliance for Bhikkhunis logow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4" y="116471"/>
            <a:ext cx="2081530" cy="509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6898" y="92951"/>
            <a:ext cx="6886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www.bhikkhuni.net</a:t>
            </a:r>
            <a:r>
              <a:rPr lang="en-US" sz="14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1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/>
                <a:cs typeface="Trebuchet MS"/>
              </a:rPr>
              <a:t>|</a:t>
            </a:r>
            <a:r>
              <a:rPr lang="en-US" sz="1400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rebuchet MS"/>
                <a:cs typeface="Trebuchet MS"/>
              </a:rPr>
              <a:t>facebook.com</a:t>
            </a:r>
            <a:r>
              <a:rPr lang="en-US" sz="1400" dirty="0" smtClean="0">
                <a:solidFill>
                  <a:schemeClr val="bg1"/>
                </a:solidFill>
                <a:latin typeface="Trebuchet MS"/>
                <a:cs typeface="Trebuchet MS"/>
              </a:rPr>
              <a:t>/</a:t>
            </a:r>
            <a:r>
              <a:rPr lang="en-US" sz="1400" dirty="0" err="1">
                <a:solidFill>
                  <a:schemeClr val="bg1"/>
                </a:solidFill>
                <a:latin typeface="Trebuchet MS"/>
                <a:cs typeface="Trebuchet MS"/>
              </a:rPr>
              <a:t>AllianceforBhikkhunis</a:t>
            </a:r>
            <a:r>
              <a:rPr lang="en-US" sz="140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99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fade/>
      </p:transition>
    </mc:Choice>
    <mc:Fallback xmlns="">
      <p:transition xmlns:p14="http://schemas.microsoft.com/office/powerpoint/2010/main" spd="slow"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7728" y="429844"/>
            <a:ext cx="3213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Funds to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Aramaya</a:t>
            </a:r>
            <a:endParaRPr lang="en-US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in Sri Lanka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pic>
        <p:nvPicPr>
          <p:cNvPr id="5" name="Picture 4" descr="reconstru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8" y="647848"/>
            <a:ext cx="5234716" cy="3329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997118" y="1535537"/>
            <a:ext cx="3226256" cy="1653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dirty="0" err="1" smtClean="0">
                <a:cs typeface="Trebuchet MS"/>
              </a:rPr>
              <a:t>AfB</a:t>
            </a:r>
            <a:r>
              <a:rPr lang="en-US" sz="1700" dirty="0" smtClean="0">
                <a:cs typeface="Trebuchet MS"/>
              </a:rPr>
              <a:t> has contributed to the reconstruction of the meditation hall and lodgings at </a:t>
            </a:r>
            <a:r>
              <a:rPr lang="en-US" sz="1700" dirty="0" err="1" smtClean="0">
                <a:cs typeface="Trebuchet MS"/>
              </a:rPr>
              <a:t>Padduka</a:t>
            </a:r>
            <a:r>
              <a:rPr lang="en-US" sz="1700" dirty="0" smtClean="0">
                <a:cs typeface="Trebuchet MS"/>
              </a:rPr>
              <a:t> </a:t>
            </a:r>
            <a:r>
              <a:rPr lang="en-US" sz="1700" dirty="0" err="1" smtClean="0">
                <a:cs typeface="Trebuchet MS"/>
              </a:rPr>
              <a:t>Mathika</a:t>
            </a:r>
            <a:r>
              <a:rPr lang="en-US" sz="1700" dirty="0" smtClean="0">
                <a:cs typeface="Trebuchet MS"/>
              </a:rPr>
              <a:t> </a:t>
            </a:r>
            <a:r>
              <a:rPr lang="en-US" sz="1700" dirty="0" err="1" smtClean="0">
                <a:cs typeface="Trebuchet MS"/>
              </a:rPr>
              <a:t>Matha</a:t>
            </a:r>
            <a:r>
              <a:rPr lang="en-US" sz="1700" dirty="0" smtClean="0">
                <a:cs typeface="Trebuchet MS"/>
              </a:rPr>
              <a:t> </a:t>
            </a:r>
            <a:r>
              <a:rPr lang="en-US" sz="1700" dirty="0" err="1" smtClean="0">
                <a:cs typeface="Trebuchet MS"/>
              </a:rPr>
              <a:t>Bhikkhuni</a:t>
            </a:r>
            <a:r>
              <a:rPr lang="en-US" sz="1700" dirty="0" smtClean="0">
                <a:cs typeface="Trebuchet MS"/>
              </a:rPr>
              <a:t> </a:t>
            </a:r>
            <a:r>
              <a:rPr lang="en-US" sz="1700" dirty="0" err="1" smtClean="0">
                <a:cs typeface="Trebuchet MS"/>
              </a:rPr>
              <a:t>Aramaya</a:t>
            </a:r>
            <a:r>
              <a:rPr lang="en-US" sz="1700" dirty="0" smtClean="0">
                <a:cs typeface="Trebuchet MS"/>
              </a:rPr>
              <a:t> in Sri Lanka.</a:t>
            </a:r>
            <a:endParaRPr lang="en-US" sz="1700" dirty="0">
              <a:cs typeface="Trebuchet MS"/>
            </a:endParaRPr>
          </a:p>
        </p:txBody>
      </p:sp>
      <p:pic>
        <p:nvPicPr>
          <p:cNvPr id="3" name="Picture 2" descr="lotu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70" y="3483116"/>
            <a:ext cx="871728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3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lorien-construct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3" b="21399"/>
          <a:stretch/>
        </p:blipFill>
        <p:spPr>
          <a:xfrm>
            <a:off x="10583" y="806105"/>
            <a:ext cx="9144000" cy="3363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182" y="206861"/>
            <a:ext cx="842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Contributions to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Tilorien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 Monastery, Belgium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3555" y="4169833"/>
            <a:ext cx="7651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ebuchet MS"/>
              </a:rPr>
              <a:t>AfB</a:t>
            </a:r>
            <a:r>
              <a:rPr lang="en-US" sz="1600" b="1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ebuchet MS"/>
              </a:rPr>
              <a:t> contributed funds for the construction of the monastery and </a:t>
            </a:r>
            <a:r>
              <a:rPr lang="en-US" sz="1600" b="1" dirty="0" err="1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ebuchet MS"/>
              </a:rPr>
              <a:t>kutis</a:t>
            </a:r>
            <a:endParaRPr lang="en-US" sz="1600" b="1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0961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fade/>
      </p:transition>
    </mc:Choice>
    <mc:Fallback xmlns="">
      <p:transition xmlns:p14="http://schemas.microsoft.com/office/powerpoint/2010/main" spd="slow"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n-Canda-signing-leas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" b="10082"/>
          <a:stretch/>
        </p:blipFill>
        <p:spPr>
          <a:xfrm>
            <a:off x="493184" y="338667"/>
            <a:ext cx="3512026" cy="3979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43932" y="551224"/>
            <a:ext cx="4700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Contributions to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Anukampa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, Great Britain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2509" y="1630148"/>
            <a:ext cx="3420483" cy="17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 smtClean="0">
                <a:cs typeface="Trebuchet MS"/>
              </a:rPr>
              <a:t>AfB</a:t>
            </a:r>
            <a:r>
              <a:rPr lang="en-US" dirty="0" smtClean="0">
                <a:cs typeface="Trebuchet MS"/>
              </a:rPr>
              <a:t> has contributed towards the first </a:t>
            </a:r>
            <a:r>
              <a:rPr lang="en-US" dirty="0" err="1" smtClean="0">
                <a:cs typeface="Trebuchet MS"/>
              </a:rPr>
              <a:t>bhikkhuni</a:t>
            </a:r>
            <a:r>
              <a:rPr lang="en-US" dirty="0" smtClean="0">
                <a:cs typeface="Trebuchet MS"/>
              </a:rPr>
              <a:t> residence in Great Britain. Here, </a:t>
            </a:r>
            <a:r>
              <a:rPr lang="en-US" dirty="0" err="1" smtClean="0">
                <a:cs typeface="Trebuchet MS"/>
              </a:rPr>
              <a:t>Bhikkhuni</a:t>
            </a:r>
            <a:r>
              <a:rPr lang="en-US" dirty="0" smtClean="0">
                <a:cs typeface="Trebuchet MS"/>
              </a:rPr>
              <a:t> </a:t>
            </a:r>
            <a:r>
              <a:rPr lang="en-US" dirty="0" err="1" smtClean="0">
                <a:cs typeface="Trebuchet MS"/>
              </a:rPr>
              <a:t>Canda</a:t>
            </a:r>
            <a:r>
              <a:rPr lang="en-US" dirty="0" smtClean="0">
                <a:cs typeface="Trebuchet MS"/>
              </a:rPr>
              <a:t> signs a lease on a three bedroom property in Oxford.</a:t>
            </a:r>
            <a:endParaRPr lang="en-US" dirty="0">
              <a:cs typeface="Trebuchet MS"/>
            </a:endParaRPr>
          </a:p>
        </p:txBody>
      </p:sp>
      <p:pic>
        <p:nvPicPr>
          <p:cNvPr id="9" name="Picture 8" descr="lotu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397" y="3675588"/>
            <a:ext cx="871728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83674" y="22052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Our Mission</a:t>
            </a:r>
            <a:endParaRPr lang="en-US" sz="14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pic>
        <p:nvPicPr>
          <p:cNvPr id="3" name="Picture 2" descr="Aloka-Vihara-Katrin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" b="14999"/>
          <a:stretch/>
        </p:blipFill>
        <p:spPr>
          <a:xfrm>
            <a:off x="0" y="404635"/>
            <a:ext cx="9144000" cy="4204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506172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48153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Growing the </a:t>
            </a:r>
            <a:r>
              <a:rPr lang="en-US" sz="2400" b="1" dirty="0" err="1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Bhikkhuni</a:t>
            </a:r>
            <a:r>
              <a:rPr lang="en-US" sz="24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 </a:t>
            </a:r>
            <a:r>
              <a:rPr lang="en-US" sz="2400" b="1" dirty="0" err="1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Sangha</a:t>
            </a:r>
            <a:endParaRPr lang="en-US" sz="24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31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4960" y="756823"/>
            <a:ext cx="481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What We Do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1155" y="1513740"/>
            <a:ext cx="3388012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74625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dirty="0" smtClean="0">
                <a:cs typeface="Trebuchet MS"/>
              </a:rPr>
              <a:t>Support ordinations</a:t>
            </a:r>
          </a:p>
          <a:p>
            <a:pPr marL="342900" indent="-174625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dirty="0" smtClean="0">
                <a:cs typeface="Trebuchet MS"/>
              </a:rPr>
              <a:t>Support travel to ordinations, conferences and meetings</a:t>
            </a:r>
          </a:p>
          <a:p>
            <a:pPr marL="342900" indent="-174625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dirty="0" smtClean="0">
                <a:cs typeface="Trebuchet MS"/>
              </a:rPr>
              <a:t>Support </a:t>
            </a:r>
            <a:r>
              <a:rPr lang="en-US" dirty="0" err="1" smtClean="0">
                <a:cs typeface="Trebuchet MS"/>
              </a:rPr>
              <a:t>bhikkhuni</a:t>
            </a:r>
            <a:r>
              <a:rPr lang="en-US" dirty="0" smtClean="0">
                <a:cs typeface="Trebuchet MS"/>
              </a:rPr>
              <a:t> retreats</a:t>
            </a:r>
          </a:p>
          <a:p>
            <a:endParaRPr lang="en-US" dirty="0"/>
          </a:p>
        </p:txBody>
      </p:sp>
      <p:pic>
        <p:nvPicPr>
          <p:cNvPr id="7" name="Picture 6" descr="ayya-santacitta-and-chil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1" t="12350" r="2111" b="5919"/>
          <a:stretch/>
        </p:blipFill>
        <p:spPr>
          <a:xfrm>
            <a:off x="-113396" y="0"/>
            <a:ext cx="5371338" cy="4614835"/>
          </a:xfrm>
          <a:prstGeom prst="rect">
            <a:avLst/>
          </a:prstGeom>
        </p:spPr>
      </p:pic>
      <p:pic>
        <p:nvPicPr>
          <p:cNvPr id="2" name="Picture 1" descr="lotu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004" y="3422086"/>
            <a:ext cx="871728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dination-march-20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8" b="2010"/>
          <a:stretch/>
        </p:blipFill>
        <p:spPr>
          <a:xfrm>
            <a:off x="356111" y="366257"/>
            <a:ext cx="6036407" cy="3902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673273" y="366257"/>
            <a:ext cx="2209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2018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Ordinations 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4091" y="1364059"/>
            <a:ext cx="2299513" cy="316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 err="1" smtClean="0"/>
              <a:t>AfB</a:t>
            </a:r>
            <a:r>
              <a:rPr lang="en-US" sz="1400" dirty="0" smtClean="0"/>
              <a:t> contributed to the ordinations of three </a:t>
            </a:r>
            <a:r>
              <a:rPr lang="en-US" sz="1400" dirty="0"/>
              <a:t>new </a:t>
            </a:r>
            <a:r>
              <a:rPr lang="en-US" sz="1400" dirty="0" err="1"/>
              <a:t>bhikkhunis</a:t>
            </a:r>
            <a:r>
              <a:rPr lang="en-US" sz="1400" dirty="0"/>
              <a:t> in North America! </a:t>
            </a:r>
            <a:r>
              <a:rPr lang="en-US" sz="1400" dirty="0" err="1"/>
              <a:t>Ven</a:t>
            </a:r>
            <a:r>
              <a:rPr lang="en-US" sz="1400" dirty="0"/>
              <a:t> </a:t>
            </a:r>
            <a:r>
              <a:rPr lang="en-US" sz="1400" dirty="0" err="1"/>
              <a:t>Bhikkhuni</a:t>
            </a:r>
            <a:r>
              <a:rPr lang="en-US" sz="1400" dirty="0"/>
              <a:t> </a:t>
            </a:r>
            <a:r>
              <a:rPr lang="en-US" sz="1400" dirty="0" err="1"/>
              <a:t>Vimalanyani</a:t>
            </a:r>
            <a:r>
              <a:rPr lang="en-US" sz="1400" dirty="0"/>
              <a:t>, </a:t>
            </a:r>
            <a:r>
              <a:rPr lang="en-US" sz="1400" dirty="0" err="1"/>
              <a:t>Ven</a:t>
            </a:r>
            <a:r>
              <a:rPr lang="en-US" sz="1400" dirty="0"/>
              <a:t> </a:t>
            </a:r>
            <a:r>
              <a:rPr lang="en-US" sz="1400" dirty="0" err="1"/>
              <a:t>Bhikkhuni</a:t>
            </a:r>
            <a:r>
              <a:rPr lang="en-US" sz="1400" dirty="0"/>
              <a:t> </a:t>
            </a:r>
            <a:r>
              <a:rPr lang="en-US" sz="1400" dirty="0" err="1"/>
              <a:t>Kosala</a:t>
            </a:r>
            <a:r>
              <a:rPr lang="en-US" sz="1400" dirty="0"/>
              <a:t> </a:t>
            </a:r>
            <a:r>
              <a:rPr lang="en-US" sz="1400" dirty="0" err="1"/>
              <a:t>Vipassini</a:t>
            </a:r>
            <a:r>
              <a:rPr lang="en-US" sz="1400" dirty="0"/>
              <a:t>, and </a:t>
            </a:r>
            <a:r>
              <a:rPr lang="en-US" sz="1400" dirty="0" err="1"/>
              <a:t>Ven</a:t>
            </a:r>
            <a:r>
              <a:rPr lang="en-US" sz="1400" dirty="0"/>
              <a:t> </a:t>
            </a:r>
            <a:r>
              <a:rPr lang="en-US" sz="1400" dirty="0" err="1"/>
              <a:t>Bhikkhuni</a:t>
            </a:r>
            <a:r>
              <a:rPr lang="en-US" sz="1400" dirty="0"/>
              <a:t> </a:t>
            </a:r>
            <a:r>
              <a:rPr lang="en-US" sz="1400" dirty="0" err="1"/>
              <a:t>Pārāyanā</a:t>
            </a:r>
            <a:r>
              <a:rPr lang="en-US" sz="1400" dirty="0"/>
              <a:t> </a:t>
            </a:r>
            <a:r>
              <a:rPr lang="en-US" sz="1400" dirty="0" err="1" smtClean="0"/>
              <a:t>Sirī</a:t>
            </a:r>
            <a:r>
              <a:rPr lang="en-US" sz="1400" dirty="0" smtClean="0"/>
              <a:t> all </a:t>
            </a:r>
            <a:r>
              <a:rPr lang="en-US" sz="1400" dirty="0"/>
              <a:t>received </a:t>
            </a:r>
            <a:r>
              <a:rPr lang="en-US" sz="1400" dirty="0" err="1"/>
              <a:t>Bhikkhuni</a:t>
            </a:r>
            <a:r>
              <a:rPr lang="en-US" sz="1400" dirty="0"/>
              <a:t> </a:t>
            </a:r>
            <a:r>
              <a:rPr lang="en-US" sz="1400" dirty="0" err="1"/>
              <a:t>Upasampada</a:t>
            </a:r>
            <a:r>
              <a:rPr lang="en-US" sz="1400" dirty="0"/>
              <a:t> (full ordination</a:t>
            </a:r>
            <a:r>
              <a:rPr lang="en-US" sz="1400" dirty="0" smtClean="0"/>
              <a:t>) in March 2018.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7  ordination 13 x 7.5 i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0" b="8866"/>
          <a:stretch/>
        </p:blipFill>
        <p:spPr>
          <a:xfrm>
            <a:off x="0" y="-103910"/>
            <a:ext cx="9144000" cy="4710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4583" y="4245498"/>
            <a:ext cx="9250517" cy="369332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7155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AfB</a:t>
            </a:r>
            <a:r>
              <a:rPr lang="en-US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 contributed towards the 2017 ordinations of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 </a:t>
            </a:r>
            <a:r>
              <a:rPr lang="en-US" sz="1400" dirty="0" err="1"/>
              <a:t>Samaneri</a:t>
            </a:r>
            <a:r>
              <a:rPr lang="en-US" sz="1400" dirty="0"/>
              <a:t> </a:t>
            </a:r>
            <a:r>
              <a:rPr lang="en-US" sz="1400" dirty="0" err="1"/>
              <a:t>Anuruddha</a:t>
            </a:r>
            <a:r>
              <a:rPr lang="en-US" sz="1400" dirty="0"/>
              <a:t> and </a:t>
            </a:r>
            <a:r>
              <a:rPr lang="en-US" sz="1400" dirty="0" err="1"/>
              <a:t>Samaneri</a:t>
            </a:r>
            <a:r>
              <a:rPr lang="en-US" sz="1400" dirty="0"/>
              <a:t> </a:t>
            </a:r>
            <a:r>
              <a:rPr lang="en-US" sz="1400" dirty="0" err="1" smtClean="0"/>
              <a:t>Niyyanika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05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dinat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 b="-3662"/>
          <a:stretch/>
        </p:blipFill>
        <p:spPr>
          <a:xfrm>
            <a:off x="6649" y="-59529"/>
            <a:ext cx="9144000" cy="4853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4304271"/>
            <a:ext cx="9150649" cy="307777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cs typeface="Arial" panose="020B0604020202020204" pitchFamily="34" charset="0"/>
              </a:rPr>
              <a:t>AfB</a:t>
            </a:r>
            <a:r>
              <a:rPr lang="en-US" sz="1400" dirty="0" smtClean="0">
                <a:cs typeface="Arial" panose="020B0604020202020204" pitchFamily="34" charset="0"/>
              </a:rPr>
              <a:t> contributed towards ordination </a:t>
            </a:r>
            <a:r>
              <a:rPr lang="en-US" sz="1400" dirty="0">
                <a:cs typeface="Arial" panose="020B0604020202020204" pitchFamily="34" charset="0"/>
              </a:rPr>
              <a:t>of </a:t>
            </a:r>
            <a:r>
              <a:rPr lang="en-US" sz="1400" dirty="0" err="1">
                <a:cs typeface="Arial" panose="020B0604020202020204" pitchFamily="34" charset="0"/>
              </a:rPr>
              <a:t>Ayya</a:t>
            </a:r>
            <a:r>
              <a:rPr lang="en-US" sz="1400" dirty="0"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cs typeface="Arial" panose="020B0604020202020204" pitchFamily="34" charset="0"/>
              </a:rPr>
              <a:t>Jayati</a:t>
            </a:r>
            <a:r>
              <a:rPr lang="en-US" sz="1400" dirty="0" smtClean="0">
                <a:cs typeface="Arial" panose="020B0604020202020204" pitchFamily="34" charset="0"/>
              </a:rPr>
              <a:t> in 2014   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53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922281" y="3314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Our Mission</a:t>
            </a:r>
            <a:endParaRPr lang="en-US" sz="14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pic>
        <p:nvPicPr>
          <p:cNvPr id="3" name="Picture 2" descr="visit-travel-direc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191"/>
            <a:ext cx="9144000" cy="2381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31121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311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Supporting Travel to Ordinations, Conferences and Retreats</a:t>
            </a:r>
            <a:endParaRPr lang="en-US" sz="24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5943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79450b-bf36-4814-a0c5-511ce8ff4d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3" y="534947"/>
            <a:ext cx="3488694" cy="35611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70648" y="2080227"/>
            <a:ext cx="445311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 err="1" smtClean="0">
                <a:solidFill>
                  <a:srgbClr val="595959"/>
                </a:solidFill>
              </a:rPr>
              <a:t>Bhikkhuni</a:t>
            </a:r>
            <a:r>
              <a:rPr lang="en-US" sz="1600" dirty="0" smtClean="0">
                <a:solidFill>
                  <a:srgbClr val="595959"/>
                </a:solidFill>
              </a:rPr>
              <a:t> </a:t>
            </a:r>
            <a:r>
              <a:rPr lang="en-US" sz="1600" dirty="0" err="1" smtClean="0">
                <a:solidFill>
                  <a:srgbClr val="595959"/>
                </a:solidFill>
              </a:rPr>
              <a:t>Canda</a:t>
            </a:r>
            <a:r>
              <a:rPr lang="en-US" sz="1600" dirty="0" smtClean="0">
                <a:solidFill>
                  <a:srgbClr val="595959"/>
                </a:solidFill>
              </a:rPr>
              <a:t> writes, “May </a:t>
            </a:r>
            <a:r>
              <a:rPr lang="en-US" sz="1600" dirty="0">
                <a:solidFill>
                  <a:srgbClr val="595959"/>
                </a:solidFill>
              </a:rPr>
              <a:t>I again thank you for the support you were able to give to me personally, </a:t>
            </a:r>
            <a:r>
              <a:rPr lang="en-US" sz="1600" dirty="0" smtClean="0">
                <a:solidFill>
                  <a:srgbClr val="595959"/>
                </a:solidFill>
              </a:rPr>
              <a:t>i.e., </a:t>
            </a:r>
            <a:r>
              <a:rPr lang="en-US" sz="1600" dirty="0">
                <a:solidFill>
                  <a:srgbClr val="595959"/>
                </a:solidFill>
              </a:rPr>
              <a:t>my return flight to California this year. The journey came at a pivotal time on my path and provided me the much needed and sustaining sense of being part of a global </a:t>
            </a:r>
            <a:r>
              <a:rPr lang="en-US" sz="1600" dirty="0" err="1">
                <a:solidFill>
                  <a:srgbClr val="595959"/>
                </a:solidFill>
              </a:rPr>
              <a:t>sangha</a:t>
            </a:r>
            <a:r>
              <a:rPr lang="en-US" sz="1600" dirty="0" smtClean="0">
                <a:solidFill>
                  <a:srgbClr val="595959"/>
                </a:solidFill>
              </a:rPr>
              <a:t>.”</a:t>
            </a: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549" y="311266"/>
            <a:ext cx="300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AfB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 Travel Support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9806" y="772931"/>
            <a:ext cx="5220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rgbClr val="595959"/>
                </a:solidFill>
              </a:rPr>
              <a:t>AfB</a:t>
            </a:r>
            <a:r>
              <a:rPr lang="en-US" sz="1200" i="1" dirty="0" smtClean="0">
                <a:solidFill>
                  <a:srgbClr val="595959"/>
                </a:solidFill>
              </a:rPr>
              <a:t> supported </a:t>
            </a:r>
            <a:r>
              <a:rPr lang="en-US" sz="1200" i="1" dirty="0" err="1" smtClean="0">
                <a:solidFill>
                  <a:srgbClr val="595959"/>
                </a:solidFill>
              </a:rPr>
              <a:t>Bhikkhuni</a:t>
            </a:r>
            <a:r>
              <a:rPr lang="en-US" sz="1200" i="1" dirty="0" smtClean="0">
                <a:solidFill>
                  <a:srgbClr val="595959"/>
                </a:solidFill>
              </a:rPr>
              <a:t> </a:t>
            </a:r>
            <a:r>
              <a:rPr lang="en-US" sz="1200" i="1" dirty="0" err="1" smtClean="0">
                <a:solidFill>
                  <a:srgbClr val="595959"/>
                </a:solidFill>
              </a:rPr>
              <a:t>Canda’s</a:t>
            </a:r>
            <a:r>
              <a:rPr lang="en-US" sz="1200" i="1" dirty="0" smtClean="0">
                <a:solidFill>
                  <a:srgbClr val="595959"/>
                </a:solidFill>
              </a:rPr>
              <a:t> visit to </a:t>
            </a:r>
            <a:r>
              <a:rPr lang="en-US" sz="1200" i="1" dirty="0" err="1" smtClean="0">
                <a:solidFill>
                  <a:srgbClr val="595959"/>
                </a:solidFill>
              </a:rPr>
              <a:t>Aloka</a:t>
            </a:r>
            <a:r>
              <a:rPr lang="en-US" sz="1200" i="1" dirty="0" smtClean="0">
                <a:solidFill>
                  <a:srgbClr val="595959"/>
                </a:solidFill>
              </a:rPr>
              <a:t> </a:t>
            </a:r>
            <a:r>
              <a:rPr lang="en-US" sz="1200" i="1" dirty="0" err="1" smtClean="0">
                <a:solidFill>
                  <a:srgbClr val="595959"/>
                </a:solidFill>
              </a:rPr>
              <a:t>Vihara</a:t>
            </a:r>
            <a:r>
              <a:rPr lang="en-US" sz="1200" i="1" dirty="0" smtClean="0">
                <a:solidFill>
                  <a:srgbClr val="595959"/>
                </a:solidFill>
              </a:rPr>
              <a:t> in 2016 </a:t>
            </a:r>
            <a:endParaRPr lang="en-US" sz="1200" i="1" dirty="0">
              <a:solidFill>
                <a:srgbClr val="595959"/>
              </a:solidFill>
            </a:endParaRPr>
          </a:p>
        </p:txBody>
      </p:sp>
      <p:pic>
        <p:nvPicPr>
          <p:cNvPr id="7" name="Picture 6" descr="lotu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58" y="1339791"/>
            <a:ext cx="871728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53801" y="857755"/>
            <a:ext cx="481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What We Do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pic>
        <p:nvPicPr>
          <p:cNvPr id="4" name="Picture 3" descr="dana bow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" t="155" r="14067" b="9318"/>
          <a:stretch/>
        </p:blipFill>
        <p:spPr>
          <a:xfrm>
            <a:off x="0" y="-47922"/>
            <a:ext cx="5677518" cy="4656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2965" y="1600110"/>
            <a:ext cx="3121264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cs typeface="Trebuchet MS"/>
              </a:rPr>
              <a:t>Raise funds </a:t>
            </a:r>
            <a:r>
              <a:rPr lang="en-US" dirty="0" smtClean="0">
                <a:cs typeface="Trebuchet MS"/>
              </a:rPr>
              <a:t>for the basic needs of Theravada </a:t>
            </a:r>
            <a:r>
              <a:rPr lang="en-US" dirty="0" err="1" smtClean="0">
                <a:cs typeface="Trebuchet MS"/>
              </a:rPr>
              <a:t>Bhikkhunis</a:t>
            </a:r>
            <a:r>
              <a:rPr lang="en-US" dirty="0" smtClean="0">
                <a:cs typeface="Trebuchet MS"/>
              </a:rPr>
              <a:t>:</a:t>
            </a:r>
          </a:p>
          <a:p>
            <a:pPr marL="342900" indent="-174625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dirty="0" smtClean="0">
                <a:cs typeface="Trebuchet MS"/>
              </a:rPr>
              <a:t>Food</a:t>
            </a:r>
          </a:p>
          <a:p>
            <a:pPr marL="342900" indent="-174625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dirty="0" smtClean="0">
                <a:cs typeface="Trebuchet MS"/>
              </a:rPr>
              <a:t>Clothing</a:t>
            </a:r>
          </a:p>
          <a:p>
            <a:pPr marL="342900" indent="-174625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dirty="0" smtClean="0">
                <a:cs typeface="Trebuchet MS"/>
              </a:rPr>
              <a:t>Shelter</a:t>
            </a:r>
          </a:p>
          <a:p>
            <a:pPr marL="342900" indent="-174625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Arial"/>
              <a:buChar char="•"/>
            </a:pPr>
            <a:r>
              <a:rPr lang="en-US" dirty="0" smtClean="0">
                <a:cs typeface="Trebuchet MS"/>
              </a:rPr>
              <a:t>Health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fade/>
      </p:transition>
    </mc:Choice>
    <mc:Fallback xmlns="">
      <p:transition xmlns:p14="http://schemas.microsoft.com/office/powerpoint/2010/main" spd="slow"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417" y="194283"/>
            <a:ext cx="9134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Ordination of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Bhikkhuni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Cittananda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 and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Samaneri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Dhammadipa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pic>
        <p:nvPicPr>
          <p:cNvPr id="2" name="Picture 1" descr="ordination-May-201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8" b="17777"/>
          <a:stretch/>
        </p:blipFill>
        <p:spPr>
          <a:xfrm>
            <a:off x="9278" y="724811"/>
            <a:ext cx="9134722" cy="33780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-146278" y="4189273"/>
            <a:ext cx="9134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ebuchet MS"/>
              </a:rPr>
              <a:t>AfB</a:t>
            </a:r>
            <a:r>
              <a:rPr lang="en-US" sz="14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ebuchet MS"/>
              </a:rPr>
              <a:t> contributed funds towards transportation costs for this </a:t>
            </a:r>
            <a:r>
              <a:rPr lang="en-US" sz="140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ebuchet MS"/>
              </a:rPr>
              <a:t>ordination in </a:t>
            </a:r>
            <a:r>
              <a:rPr lang="en-US" sz="14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ebuchet MS"/>
              </a:rPr>
              <a:t>2018</a:t>
            </a:r>
            <a:endParaRPr lang="en-US" sz="140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868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M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6"/>
          <a:stretch/>
        </p:blipFill>
        <p:spPr>
          <a:xfrm>
            <a:off x="0" y="726139"/>
            <a:ext cx="9144000" cy="32651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535" y="95930"/>
            <a:ext cx="9945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Travel to the Western Buddhist Monastic Gathering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535" y="4114969"/>
            <a:ext cx="9009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ebuchet MS"/>
              </a:rPr>
              <a:t>AfB</a:t>
            </a:r>
            <a:r>
              <a:rPr lang="en-US" sz="1400" dirty="0" smtClean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ebuchet MS"/>
              </a:rPr>
              <a:t> contributed funds for nuns to travel to the Western Buddhist Monastic Gathering in 2018 </a:t>
            </a:r>
            <a:endParaRPr lang="en-US" sz="1400" dirty="0">
              <a:ln w="1905"/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1610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ddh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3" r="7236" b="14569"/>
          <a:stretch/>
        </p:blipFill>
        <p:spPr>
          <a:xfrm>
            <a:off x="0" y="532569"/>
            <a:ext cx="9144000" cy="4074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455" y="178612"/>
            <a:ext cx="2874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Our Mission</a:t>
            </a:r>
            <a:endParaRPr lang="en-US" sz="14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396765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39" y="1373674"/>
            <a:ext cx="902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Supporting </a:t>
            </a:r>
            <a:r>
              <a:rPr lang="en-US" sz="2400" b="1" dirty="0" err="1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Bhikkhuni</a:t>
            </a:r>
            <a:r>
              <a:rPr lang="en-US" sz="24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 Health</a:t>
            </a:r>
            <a:endParaRPr lang="en-US" sz="24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9012" y="2207227"/>
            <a:ext cx="4453113" cy="1158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err="1" smtClean="0">
                <a:solidFill>
                  <a:srgbClr val="595959"/>
                </a:solidFill>
              </a:rPr>
              <a:t>AfB’s</a:t>
            </a:r>
            <a:r>
              <a:rPr lang="en-US" dirty="0" smtClean="0">
                <a:solidFill>
                  <a:srgbClr val="595959"/>
                </a:solidFill>
              </a:rPr>
              <a:t> medical fund has supported </a:t>
            </a:r>
            <a:r>
              <a:rPr lang="en-US" dirty="0" err="1" smtClean="0">
                <a:solidFill>
                  <a:srgbClr val="595959"/>
                </a:solidFill>
              </a:rPr>
              <a:t>bhikkhunis</a:t>
            </a:r>
            <a:r>
              <a:rPr lang="en-US" dirty="0" smtClean="0">
                <a:solidFill>
                  <a:srgbClr val="595959"/>
                </a:solidFill>
              </a:rPr>
              <a:t>’ health insurance, dental work and other important health essentials.</a:t>
            </a: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hikkhuni-Visuddh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3" y="161635"/>
            <a:ext cx="4177665" cy="4339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9069" y="357141"/>
            <a:ext cx="300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Bhikkhuni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Visuddhi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901" y="2072992"/>
            <a:ext cx="4209482" cy="2119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“I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want to thank you once again for providing me financial help and support. With all the politics around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bhikkhunis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world and lack of support we have, I appreciate even more those people who see us and are willing to support and help us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.”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lotu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32" y="1390282"/>
            <a:ext cx="871728" cy="493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818" y="781092"/>
            <a:ext cx="412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n w="1905"/>
                <a:solidFill>
                  <a:srgbClr val="4040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Karuna</a:t>
            </a:r>
            <a:r>
              <a:rPr lang="en-US" b="1" dirty="0">
                <a:ln w="1905"/>
                <a:solidFill>
                  <a:srgbClr val="4040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 </a:t>
            </a:r>
            <a:r>
              <a:rPr lang="en-US" b="1" dirty="0" err="1">
                <a:ln w="1905"/>
                <a:solidFill>
                  <a:srgbClr val="4040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Sevena</a:t>
            </a:r>
            <a:r>
              <a:rPr lang="en-US" b="1" dirty="0">
                <a:ln w="1905"/>
                <a:solidFill>
                  <a:srgbClr val="4040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, Czech Republic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2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9181" y="1452727"/>
            <a:ext cx="412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n w="1905"/>
                <a:solidFill>
                  <a:srgbClr val="4040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Karuna</a:t>
            </a:r>
            <a:r>
              <a:rPr lang="en-US" b="1" dirty="0">
                <a:ln w="1905"/>
                <a:solidFill>
                  <a:srgbClr val="4040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 </a:t>
            </a:r>
            <a:r>
              <a:rPr lang="en-US" b="1" dirty="0" smtClean="0">
                <a:ln w="1905"/>
                <a:solidFill>
                  <a:srgbClr val="4040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Buddhist </a:t>
            </a:r>
            <a:r>
              <a:rPr lang="en-US" b="1" dirty="0" err="1" smtClean="0">
                <a:ln w="1905"/>
                <a:solidFill>
                  <a:srgbClr val="4040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Vihara</a:t>
            </a:r>
            <a:r>
              <a:rPr lang="en-US" b="1" dirty="0" smtClean="0">
                <a:ln w="1905"/>
                <a:solidFill>
                  <a:srgbClr val="40404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, CA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9069" y="991062"/>
            <a:ext cx="524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Bhikkhuni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Cittananda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322" y="2899080"/>
            <a:ext cx="8373587" cy="1439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“I really appreciate the help you’ve given all the </a:t>
            </a:r>
            <a:r>
              <a:rPr lang="en-US" sz="1700" dirty="0" err="1"/>
              <a:t>bhikkhunis</a:t>
            </a:r>
            <a:r>
              <a:rPr lang="en-US" sz="1700" dirty="0"/>
              <a:t> over the years. Since so many of us have so little safety net, your generosity has proven invaluable — both materially and as peace of mind that many people actually do support what we're doing with our lives. </a:t>
            </a:r>
            <a:r>
              <a:rPr lang="en-US" sz="1700" dirty="0" err="1"/>
              <a:t>Anumodana</a:t>
            </a:r>
            <a:r>
              <a:rPr lang="en-US" sz="1700" dirty="0" smtClean="0"/>
              <a:t>!</a:t>
            </a:r>
            <a:r>
              <a:rPr lang="en-US" sz="1600" dirty="0" smtClean="0"/>
              <a:t>”</a:t>
            </a:r>
            <a:endParaRPr lang="en-US" sz="1600" dirty="0"/>
          </a:p>
        </p:txBody>
      </p:sp>
      <p:pic>
        <p:nvPicPr>
          <p:cNvPr id="5" name="Picture 4" descr="lotu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41" y="2054325"/>
            <a:ext cx="871728" cy="493776"/>
          </a:xfrm>
          <a:prstGeom prst="rect">
            <a:avLst/>
          </a:prstGeom>
        </p:spPr>
      </p:pic>
      <p:pic>
        <p:nvPicPr>
          <p:cNvPr id="6" name="Picture 5" descr="Bhkkhuni-Cittanan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27" y="605001"/>
            <a:ext cx="1752600" cy="1943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-57460" y="-1"/>
            <a:ext cx="9201460" cy="45719"/>
          </a:xfrm>
          <a:prstGeom prst="rect">
            <a:avLst/>
          </a:prstGeom>
          <a:gradFill flip="none" rotWithShape="1">
            <a:gsLst>
              <a:gs pos="54000">
                <a:schemeClr val="accent6">
                  <a:lumMod val="75000"/>
                </a:schemeClr>
              </a:gs>
              <a:gs pos="9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99185" y="247851"/>
            <a:ext cx="2553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The Gift of Dana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2454" y="1513672"/>
            <a:ext cx="473363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/>
              <a:t>The practice of giving is universally recognized as one of the most basic human virtues, a quality that testifies to the depth of one’s humanity and one’s capacity for self-transcendence</a:t>
            </a:r>
            <a:r>
              <a:rPr lang="en-US" dirty="0" smtClean="0"/>
              <a:t>.</a:t>
            </a:r>
          </a:p>
          <a:p>
            <a:pPr>
              <a:lnSpc>
                <a:spcPct val="130000"/>
              </a:lnSpc>
            </a:pPr>
            <a:r>
              <a:rPr lang="en-US" i="1" dirty="0" smtClean="0"/>
              <a:t>- </a:t>
            </a:r>
            <a:r>
              <a:rPr lang="en-US" i="1" dirty="0" err="1" smtClean="0"/>
              <a:t>Bhikkhu</a:t>
            </a:r>
            <a:r>
              <a:rPr lang="en-US" i="1" dirty="0" smtClean="0"/>
              <a:t> Bodhi</a:t>
            </a:r>
            <a:r>
              <a:rPr lang="en-US" i="1" dirty="0"/>
              <a:t> </a:t>
            </a:r>
          </a:p>
          <a:p>
            <a:endParaRPr lang="en-US" dirty="0"/>
          </a:p>
        </p:txBody>
      </p:sp>
      <p:pic>
        <p:nvPicPr>
          <p:cNvPr id="5" name="Picture 4" descr="lotu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59" y="866006"/>
            <a:ext cx="871728" cy="493776"/>
          </a:xfrm>
          <a:prstGeom prst="rect">
            <a:avLst/>
          </a:prstGeom>
        </p:spPr>
      </p:pic>
      <p:pic>
        <p:nvPicPr>
          <p:cNvPr id="2" name="Picture 1" descr="dan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9" r="6783"/>
          <a:stretch/>
        </p:blipFill>
        <p:spPr>
          <a:xfrm>
            <a:off x="0" y="-1"/>
            <a:ext cx="3694545" cy="4626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37555" y="3537875"/>
            <a:ext cx="335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Contribute to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AfB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!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6737" y="3980263"/>
            <a:ext cx="456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bhikkhuni.net</a:t>
            </a:r>
            <a:r>
              <a:rPr lang="en-US" dirty="0" smtClean="0"/>
              <a:t>/</a:t>
            </a:r>
            <a:r>
              <a:rPr lang="en-US" dirty="0" err="1"/>
              <a:t>dana</a:t>
            </a:r>
            <a:r>
              <a:rPr lang="en-US" dirty="0"/>
              <a:t>-offerings/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hikkhkuni-hand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3" b="1"/>
          <a:stretch/>
        </p:blipFill>
        <p:spPr>
          <a:xfrm>
            <a:off x="0" y="0"/>
            <a:ext cx="9144000" cy="461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stru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129"/>
            <a:ext cx="9144000" cy="4048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085788"/>
            <a:ext cx="91440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0824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Supporting Monastery Development</a:t>
            </a:r>
            <a:endParaRPr lang="en-US" sz="24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683674" y="-2089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Our Mission</a:t>
            </a:r>
            <a:endParaRPr lang="en-US" sz="14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8727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460" y="330643"/>
            <a:ext cx="823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Donations To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Aloka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Vihara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pic>
        <p:nvPicPr>
          <p:cNvPr id="5" name="Picture 4" descr="aloka-vihara-monaste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448"/>
            <a:ext cx="9144000" cy="31861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3770" y="3896061"/>
            <a:ext cx="4770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ebuchet MS"/>
              </a:rPr>
              <a:t>AfB</a:t>
            </a:r>
            <a:r>
              <a:rPr lang="en-US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ebuchet MS"/>
              </a:rPr>
              <a:t> contributed to the purchase of property for </a:t>
            </a:r>
            <a:r>
              <a:rPr lang="en-US" sz="14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ebuchet MS"/>
              </a:rPr>
              <a:t>Aloka</a:t>
            </a:r>
            <a:r>
              <a:rPr lang="en-US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ebuchet MS"/>
              </a:rPr>
              <a:t> </a:t>
            </a:r>
            <a:r>
              <a:rPr lang="en-US" sz="14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ebuchet MS"/>
              </a:rPr>
              <a:t>Vihara</a:t>
            </a:r>
            <a:endParaRPr lang="en-US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614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>
        <p:fade/>
      </p:transition>
    </mc:Choice>
    <mc:Fallback xmlns="">
      <p:transition xmlns:p14="http://schemas.microsoft.com/office/powerpoint/2010/main" spd="slow" advClick="0" advTm="6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5594" y="1013656"/>
            <a:ext cx="2045785" cy="3213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err="1" smtClean="0">
                <a:cs typeface="Trebuchet MS"/>
              </a:rPr>
              <a:t>Adhimutti</a:t>
            </a:r>
            <a:r>
              <a:rPr lang="en-US" sz="1400" dirty="0" smtClean="0">
                <a:cs typeface="Trebuchet MS"/>
              </a:rPr>
              <a:t> </a:t>
            </a:r>
            <a:r>
              <a:rPr lang="en-US" sz="1400" dirty="0" err="1" smtClean="0">
                <a:cs typeface="Trebuchet MS"/>
              </a:rPr>
              <a:t>Bhikkhuni</a:t>
            </a:r>
            <a:r>
              <a:rPr lang="en-US" sz="1400" dirty="0" smtClean="0">
                <a:cs typeface="Trebuchet MS"/>
              </a:rPr>
              <a:t> visited these nuns </a:t>
            </a:r>
            <a:r>
              <a:rPr lang="en-US" sz="1400" dirty="0">
                <a:cs typeface="Trebuchet MS"/>
              </a:rPr>
              <a:t>living in poverty </a:t>
            </a:r>
            <a:r>
              <a:rPr lang="en-US" sz="1400" dirty="0" smtClean="0">
                <a:cs typeface="Trebuchet MS"/>
              </a:rPr>
              <a:t>in Nagpur</a:t>
            </a:r>
            <a:r>
              <a:rPr lang="en-US" sz="1400" dirty="0">
                <a:cs typeface="Trebuchet MS"/>
              </a:rPr>
              <a:t>, India. </a:t>
            </a:r>
            <a:r>
              <a:rPr lang="en-US" sz="1400" dirty="0" smtClean="0">
                <a:cs typeface="Trebuchet MS"/>
              </a:rPr>
              <a:t>Through </a:t>
            </a:r>
            <a:r>
              <a:rPr lang="en-US" sz="1400" dirty="0">
                <a:cs typeface="Trebuchet MS"/>
              </a:rPr>
              <a:t>her efforts and donations from </a:t>
            </a:r>
            <a:r>
              <a:rPr lang="en-US" sz="1400" dirty="0" err="1">
                <a:cs typeface="Trebuchet MS"/>
              </a:rPr>
              <a:t>AfB</a:t>
            </a:r>
            <a:r>
              <a:rPr lang="en-US" sz="1400" dirty="0">
                <a:cs typeface="Trebuchet MS"/>
              </a:rPr>
              <a:t> and </a:t>
            </a:r>
            <a:r>
              <a:rPr lang="en-US" sz="1400" dirty="0" err="1">
                <a:cs typeface="Trebuchet MS"/>
              </a:rPr>
              <a:t>Dhammadharini</a:t>
            </a:r>
            <a:r>
              <a:rPr lang="en-US" sz="1400" dirty="0">
                <a:cs typeface="Trebuchet MS"/>
              </a:rPr>
              <a:t>, </a:t>
            </a:r>
            <a:r>
              <a:rPr lang="en-US" sz="1400" dirty="0" smtClean="0">
                <a:cs typeface="Trebuchet MS"/>
              </a:rPr>
              <a:t>she purchased </a:t>
            </a:r>
            <a:r>
              <a:rPr lang="en-US" sz="1400" dirty="0">
                <a:cs typeface="Trebuchet MS"/>
              </a:rPr>
              <a:t>coolers, mattresses and arranged for a power line to be connected. </a:t>
            </a:r>
            <a:r>
              <a:rPr lang="en-US" sz="1400" dirty="0" smtClean="0">
                <a:cs typeface="Trebuchet MS"/>
              </a:rPr>
              <a:t>New robes were also presented.</a:t>
            </a:r>
            <a:endParaRPr lang="en-US" sz="1400" dirty="0">
              <a:cs typeface="Trebuchet MS"/>
            </a:endParaRPr>
          </a:p>
          <a:p>
            <a:endParaRPr lang="en-US" dirty="0"/>
          </a:p>
        </p:txBody>
      </p:sp>
      <p:pic>
        <p:nvPicPr>
          <p:cNvPr id="5" name="Picture 4" descr="Nagpu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2"/>
          <a:stretch/>
        </p:blipFill>
        <p:spPr>
          <a:xfrm>
            <a:off x="448585" y="871464"/>
            <a:ext cx="6217920" cy="3408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7196" y="143345"/>
            <a:ext cx="627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Funds for Nuns in Nagpur, India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099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gpur 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" b="17779"/>
          <a:stretch/>
        </p:blipFill>
        <p:spPr>
          <a:xfrm>
            <a:off x="0" y="542377"/>
            <a:ext cx="9144000" cy="4062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634" y="33070"/>
            <a:ext cx="627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 Contributions to Nuns in Nagpur, India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079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3906" y="1186228"/>
            <a:ext cx="3527603" cy="2645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9089" y="33070"/>
            <a:ext cx="627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Nuns in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Nagpur, India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pic>
        <p:nvPicPr>
          <p:cNvPr id="5" name="Picture 4" descr="Nagpur-Nun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96" y="765119"/>
            <a:ext cx="2645704" cy="3527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Nuns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54" y="779580"/>
            <a:ext cx="2619976" cy="3493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4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59" y="160195"/>
            <a:ext cx="8422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Funds to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Karuna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Sevena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, Czech Republic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pic>
        <p:nvPicPr>
          <p:cNvPr id="3" name="Picture 2" descr="karuna-seva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00"/>
            <a:ext cx="9144000" cy="35502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8671" y="3993479"/>
            <a:ext cx="3485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ebuchet MS"/>
              </a:rPr>
              <a:t>AfB</a:t>
            </a:r>
            <a:r>
              <a:rPr lang="en-US" sz="1600" b="1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ebuchet MS"/>
              </a:rPr>
              <a:t> contributed towards roof repair </a:t>
            </a:r>
            <a:endParaRPr lang="en-US" sz="1600" b="1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044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941" y="335482"/>
            <a:ext cx="6901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Donations to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cs typeface="Trebuchet MS"/>
              </a:rPr>
              <a:t>Dhammadharini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/>
              <a:cs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929" y="3851612"/>
            <a:ext cx="82794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 smtClean="0">
                <a:cs typeface="Trebuchet MS"/>
              </a:rPr>
              <a:t>AfB</a:t>
            </a:r>
            <a:r>
              <a:rPr lang="en-US" dirty="0" smtClean="0">
                <a:cs typeface="Trebuchet MS"/>
              </a:rPr>
              <a:t> donated funds to the new </a:t>
            </a:r>
            <a:r>
              <a:rPr lang="en-US" dirty="0" err="1" smtClean="0">
                <a:cs typeface="Trebuchet MS"/>
              </a:rPr>
              <a:t>Dhammadharini</a:t>
            </a:r>
            <a:r>
              <a:rPr lang="en-US" dirty="0" smtClean="0">
                <a:cs typeface="Trebuchet MS"/>
              </a:rPr>
              <a:t> monastery property in </a:t>
            </a:r>
            <a:r>
              <a:rPr lang="en-US" dirty="0" err="1" smtClean="0">
                <a:cs typeface="Trebuchet MS"/>
              </a:rPr>
              <a:t>Penngrove</a:t>
            </a:r>
            <a:r>
              <a:rPr lang="en-US" dirty="0" smtClean="0">
                <a:cs typeface="Trebuchet MS"/>
              </a:rPr>
              <a:t>, CA.</a:t>
            </a:r>
            <a:endParaRPr lang="en-US" dirty="0">
              <a:cs typeface="Trebuchet MS"/>
            </a:endParaRPr>
          </a:p>
        </p:txBody>
      </p:sp>
      <p:pic>
        <p:nvPicPr>
          <p:cNvPr id="5" name="Picture 4" descr="DD-Monastery-y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442"/>
            <a:ext cx="9144000" cy="245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>
        <p:fade/>
      </p:transition>
    </mc:Choice>
    <mc:Fallback xmlns="">
      <p:transition xmlns:p14="http://schemas.microsoft.com/office/powerpoint/2010/main" spd="slow" advClick="0" advTm="7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619</Words>
  <Application>Microsoft Macintosh PowerPoint</Application>
  <PresentationFormat>On-screen Show (16:9)</PresentationFormat>
  <Paragraphs>64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Skybourne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Geld</dc:creator>
  <cp:lastModifiedBy>Helen Geld</cp:lastModifiedBy>
  <cp:revision>316</cp:revision>
  <dcterms:created xsi:type="dcterms:W3CDTF">2019-03-01T22:53:10Z</dcterms:created>
  <dcterms:modified xsi:type="dcterms:W3CDTF">2019-03-21T23:51:27Z</dcterms:modified>
</cp:coreProperties>
</file>